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 Thin"/>
      <p:regular r:id="rId21"/>
      <p:bold r:id="rId22"/>
      <p:italic r:id="rId23"/>
      <p:boldItalic r:id="rId24"/>
    </p:embeddedFont>
    <p:embeddedFont>
      <p:font typeface="Roboto Mono Medium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Roboto Light"/>
      <p:regular r:id="rId37"/>
      <p:bold r:id="rId38"/>
      <p:italic r:id="rId39"/>
      <p:boldItalic r:id="rId40"/>
    </p:embeddedFont>
    <p:embeddedFont>
      <p:font typeface="Roboto Mon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boldItalic.fntdata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44" Type="http://schemas.openxmlformats.org/officeDocument/2006/relationships/font" Target="fonts/RobotoMono-boldItalic.fntdata"/><Relationship Id="rId43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33" Type="http://schemas.openxmlformats.org/officeDocument/2006/relationships/font" Target="fonts/Roboto-regular.fntdata"/><Relationship Id="rId32" Type="http://schemas.openxmlformats.org/officeDocument/2006/relationships/font" Target="fonts/RobotoMedium-boldItalic.fntdata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RobotoLight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RobotoLight-italic.fntdata"/><Relationship Id="rId38" Type="http://schemas.openxmlformats.org/officeDocument/2006/relationships/font" Target="fonts/RobotoLight-bold.fntdata"/><Relationship Id="rId20" Type="http://schemas.openxmlformats.org/officeDocument/2006/relationships/slide" Target="slides/slide16.xml"/><Relationship Id="rId22" Type="http://schemas.openxmlformats.org/officeDocument/2006/relationships/font" Target="fonts/RobotoThin-bold.fntdata"/><Relationship Id="rId21" Type="http://schemas.openxmlformats.org/officeDocument/2006/relationships/font" Target="fonts/RobotoThin-regular.fntdata"/><Relationship Id="rId24" Type="http://schemas.openxmlformats.org/officeDocument/2006/relationships/font" Target="fonts/RobotoThin-boldItalic.fntdata"/><Relationship Id="rId23" Type="http://schemas.openxmlformats.org/officeDocument/2006/relationships/font" Target="fonts/RobotoThin-italic.fntdata"/><Relationship Id="rId26" Type="http://schemas.openxmlformats.org/officeDocument/2006/relationships/font" Target="fonts/RobotoMonoMedium-bold.fntdata"/><Relationship Id="rId25" Type="http://schemas.openxmlformats.org/officeDocument/2006/relationships/font" Target="fonts/RobotoMonoMedium-regular.fntdata"/><Relationship Id="rId28" Type="http://schemas.openxmlformats.org/officeDocument/2006/relationships/font" Target="fonts/RobotoMonoMedium-boldItalic.fntdata"/><Relationship Id="rId27" Type="http://schemas.openxmlformats.org/officeDocument/2006/relationships/font" Target="fonts/RobotoMonoMedium-italic.fntdata"/><Relationship Id="rId29" Type="http://schemas.openxmlformats.org/officeDocument/2006/relationships/font" Target="fonts/RobotoMedium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80a3047b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80a3047b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581c43c332_0_2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581c43c332_0_2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511c3fb8a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511c3fb8a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511c3fb8a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511c3fb8a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511c3fb8a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511c3fb8a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81c43c332_0_2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81c43c332_0_2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11c3fb8a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11c3fb8a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11c3fb8a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11c3fb8a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ff33a29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ff33a29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581c43c33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581c43c33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511c3fb8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511c3fb8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511c3fb8a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511c3fb8a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581c43c332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581c43c332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81c43c332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81c43c332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581c43c332_0_1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581c43c332_0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511c3fb8a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511c3fb8a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5.png"/><Relationship Id="rId4" Type="http://schemas.openxmlformats.org/officeDocument/2006/relationships/image" Target="../media/image2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2.png"/><Relationship Id="rId4" Type="http://schemas.openxmlformats.org/officeDocument/2006/relationships/image" Target="../media/image60.png"/><Relationship Id="rId5" Type="http://schemas.openxmlformats.org/officeDocument/2006/relationships/image" Target="../media/image50.png"/><Relationship Id="rId6" Type="http://schemas.openxmlformats.org/officeDocument/2006/relationships/image" Target="../media/image4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48.png"/><Relationship Id="rId7" Type="http://schemas.openxmlformats.org/officeDocument/2006/relationships/image" Target="../media/image9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4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59.png"/><Relationship Id="rId7" Type="http://schemas.openxmlformats.org/officeDocument/2006/relationships/image" Target="../media/image7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5" Type="http://schemas.openxmlformats.org/officeDocument/2006/relationships/image" Target="../media/image4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53.png"/><Relationship Id="rId4" Type="http://schemas.openxmlformats.org/officeDocument/2006/relationships/image" Target="../media/image61.png"/><Relationship Id="rId5" Type="http://schemas.openxmlformats.org/officeDocument/2006/relationships/image" Target="../media/image57.png"/><Relationship Id="rId6" Type="http://schemas.openxmlformats.org/officeDocument/2006/relationships/image" Target="../media/image62.png"/><Relationship Id="rId7" Type="http://schemas.openxmlformats.org/officeDocument/2006/relationships/image" Target="../media/image68.png"/><Relationship Id="rId8" Type="http://schemas.openxmlformats.org/officeDocument/2006/relationships/image" Target="../media/image6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91.png"/><Relationship Id="rId4" Type="http://schemas.openxmlformats.org/officeDocument/2006/relationships/image" Target="../media/image83.png"/><Relationship Id="rId5" Type="http://schemas.openxmlformats.org/officeDocument/2006/relationships/image" Target="../media/image72.png"/><Relationship Id="rId6" Type="http://schemas.openxmlformats.org/officeDocument/2006/relationships/image" Target="../media/image71.png"/><Relationship Id="rId7" Type="http://schemas.openxmlformats.org/officeDocument/2006/relationships/image" Target="../media/image82.png"/><Relationship Id="rId8" Type="http://schemas.openxmlformats.org/officeDocument/2006/relationships/image" Target="../media/image8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69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Relationship Id="rId6" Type="http://schemas.openxmlformats.org/officeDocument/2006/relationships/image" Target="../media/image6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73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5" Type="http://schemas.openxmlformats.org/officeDocument/2006/relationships/image" Target="../media/image74.png"/><Relationship Id="rId6" Type="http://schemas.openxmlformats.org/officeDocument/2006/relationships/image" Target="../media/image78.png"/><Relationship Id="rId7" Type="http://schemas.openxmlformats.org/officeDocument/2006/relationships/image" Target="../media/image75.png"/><Relationship Id="rId8" Type="http://schemas.openxmlformats.org/officeDocument/2006/relationships/image" Target="../media/image7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85.png"/><Relationship Id="rId4" Type="http://schemas.openxmlformats.org/officeDocument/2006/relationships/image" Target="../media/image87.png"/><Relationship Id="rId9" Type="http://schemas.openxmlformats.org/officeDocument/2006/relationships/image" Target="../media/image93.png"/><Relationship Id="rId5" Type="http://schemas.openxmlformats.org/officeDocument/2006/relationships/image" Target="../media/image88.png"/><Relationship Id="rId6" Type="http://schemas.openxmlformats.org/officeDocument/2006/relationships/image" Target="../media/image84.png"/><Relationship Id="rId7" Type="http://schemas.openxmlformats.org/officeDocument/2006/relationships/image" Target="../media/image90.png"/><Relationship Id="rId8" Type="http://schemas.openxmlformats.org/officeDocument/2006/relationships/image" Target="../media/image8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9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Relationship Id="rId3" Type="http://schemas.openxmlformats.org/officeDocument/2006/relationships/image" Target="../media/image9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Relationship Id="rId3" Type="http://schemas.openxmlformats.org/officeDocument/2006/relationships/image" Target="../media/image3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3" name="Google Shape;99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3 Day 3</a:t>
            </a:r>
            <a:r>
              <a:rPr lang="en"/>
              <a:t>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3"/>
          <p:cNvSpPr txBox="1"/>
          <p:nvPr>
            <p:ph idx="2" type="title"/>
          </p:nvPr>
        </p:nvSpPr>
        <p:spPr>
          <a:xfrm>
            <a:off x="274350" y="158475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Sysadmin Essentials:</a:t>
            </a:r>
            <a:endParaRPr sz="24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Monitoring Log Files</a:t>
            </a:r>
            <a:endParaRPr sz="2400">
              <a:solidFill>
                <a:srgbClr val="24292E"/>
              </a:solidFill>
            </a:endParaRPr>
          </a:p>
        </p:txBody>
      </p:sp>
      <p:sp>
        <p:nvSpPr>
          <p:cNvPr id="1025" name="Google Shape;1025;p5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Cron Logs with logwatch</a:t>
            </a:r>
            <a:endParaRPr/>
          </a:p>
        </p:txBody>
      </p:sp>
      <p:sp>
        <p:nvSpPr>
          <p:cNvPr id="1096" name="Google Shape;1096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63"/>
          <p:cNvSpPr txBox="1"/>
          <p:nvPr>
            <p:ph type="title"/>
          </p:nvPr>
        </p:nvSpPr>
        <p:spPr>
          <a:xfrm>
            <a:off x="2544050" y="1450050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ogwatch</a:t>
            </a:r>
            <a:r>
              <a:rPr lang="en"/>
              <a:t> produces reports that can be filtered by services and viewed online or sent via email. </a:t>
            </a:r>
            <a:endParaRPr/>
          </a:p>
        </p:txBody>
      </p:sp>
      <p:sp>
        <p:nvSpPr>
          <p:cNvPr id="1102" name="Google Shape;1102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lang="en">
                <a:solidFill>
                  <a:srgbClr val="F1C232"/>
                </a:solidFill>
                <a:latin typeface="Roboto Mono"/>
                <a:ea typeface="Roboto Mono"/>
                <a:cs typeface="Roboto Mono"/>
                <a:sym typeface="Roboto Mono"/>
              </a:rPr>
              <a:t>ogwatch</a:t>
            </a:r>
            <a:r>
              <a:rPr lang="en">
                <a:solidFill>
                  <a:srgbClr val="F1C232"/>
                </a:solidFill>
              </a:rPr>
              <a:t>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6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r>
              <a:rPr lang="en"/>
              <a:t> Minutes</a:t>
            </a:r>
            <a:endParaRPr/>
          </a:p>
        </p:txBody>
      </p:sp>
      <p:sp>
        <p:nvSpPr>
          <p:cNvPr id="1114" name="Google Shape;1114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5"/>
          <p:cNvSpPr txBox="1"/>
          <p:nvPr>
            <p:ph idx="2" type="title"/>
          </p:nvPr>
        </p:nvSpPr>
        <p:spPr>
          <a:xfrm>
            <a:off x="207200" y="1042875"/>
            <a:ext cx="90369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:Monitoring Cron Logs with logwatch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logwatch to manually monitor cron logs and email a digest to yourself.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6"/>
          <p:cNvSpPr txBox="1"/>
          <p:nvPr/>
        </p:nvSpPr>
        <p:spPr>
          <a:xfrm>
            <a:off x="2231675" y="3613200"/>
            <a:ext cx="46440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l</a:t>
            </a:r>
            <a:r>
              <a:rPr lang="en" sz="1800">
                <a:solidFill>
                  <a:srgbClr val="99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ogwatch Cron Monitor</a:t>
            </a:r>
            <a:endParaRPr sz="1800">
              <a:solidFill>
                <a:srgbClr val="99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6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50</a:t>
            </a:r>
            <a:r>
              <a:rPr lang="en">
                <a:solidFill>
                  <a:srgbClr val="F1C232"/>
                </a:solidFill>
              </a:rPr>
              <a:t> Minutes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127" name="Google Shape;1127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7"/>
          <p:cNvSpPr txBox="1"/>
          <p:nvPr>
            <p:ph idx="2" type="title"/>
          </p:nvPr>
        </p:nvSpPr>
        <p:spPr>
          <a:xfrm>
            <a:off x="207200" y="1042875"/>
            <a:ext cx="90369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Review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</a:t>
            </a:r>
            <a:r>
              <a:rPr b="1" lang="en"/>
              <a:t>Linux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we will review the topics covered in the past three weeks of Linux lessons. 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8"/>
          <p:cNvSpPr txBox="1"/>
          <p:nvPr/>
        </p:nvSpPr>
        <p:spPr>
          <a:xfrm>
            <a:off x="2231675" y="3613200"/>
            <a:ext cx="46440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Linux</a:t>
            </a:r>
            <a:endParaRPr sz="1800">
              <a:solidFill>
                <a:srgbClr val="99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</a:rPr>
              <a:t>Filter cron log message using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journalctl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</a:rPr>
              <a:t>and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ryslog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Analyze and troubleshoot cron logs using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logwatch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Review the past three weeks of Linux lessons.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34" name="Google Shape;1034;p54"/>
          <p:cNvSpPr/>
          <p:nvPr/>
        </p:nvSpPr>
        <p:spPr>
          <a:xfrm>
            <a:off x="513375" y="1326813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54"/>
          <p:cNvSpPr/>
          <p:nvPr/>
        </p:nvSpPr>
        <p:spPr>
          <a:xfrm>
            <a:off x="513375" y="1801050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513375" y="2346750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5"/>
          <p:cNvSpPr txBox="1"/>
          <p:nvPr>
            <p:ph type="title"/>
          </p:nvPr>
        </p:nvSpPr>
        <p:spPr>
          <a:xfrm>
            <a:off x="274325" y="2088475"/>
            <a:ext cx="8595300" cy="12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Better Way to Administer Log Files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2" name="Google Shape;1042;p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Journalctl</a:t>
            </a:r>
            <a:endParaRPr/>
          </a:p>
        </p:txBody>
      </p:sp>
      <p:sp>
        <p:nvSpPr>
          <p:cNvPr id="1048" name="Google Shape;1048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Amidst thousands of incoming messages, </a:t>
            </a:r>
            <a:r>
              <a:rPr lang="en">
                <a:solidFill>
                  <a:schemeClr val="dk1"/>
                </a:solidFill>
              </a:rPr>
              <a:t>filtering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is an efficient way to monitor and troubleshoot problems. </a:t>
            </a:r>
            <a:endParaRPr/>
          </a:p>
        </p:txBody>
      </p:sp>
      <p:sp>
        <p:nvSpPr>
          <p:cNvPr id="1049" name="Google Shape;104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5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Jounalctl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rsyslog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administer logs via filtering. </a:t>
            </a:r>
            <a:endParaRPr/>
          </a:p>
        </p:txBody>
      </p:sp>
      <p:sp>
        <p:nvSpPr>
          <p:cNvPr id="1051" name="Google Shape;1051;p5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jounalctl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utility displays entries in the journal managed by the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journald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daemon</a:t>
            </a:r>
            <a:endParaRPr/>
          </a:p>
        </p:txBody>
      </p:sp>
      <p:sp>
        <p:nvSpPr>
          <p:cNvPr id="1052" name="Google Shape;1052;p5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Sysadmins use journalctl to display and filter logs from various service.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3" name="Google Shape;1053;p5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Journal records are structured and indexed, allowing for output in different formats such as JSON.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Filtering Cron Logs Demo</a:t>
            </a:r>
            <a:endParaRPr/>
          </a:p>
        </p:txBody>
      </p:sp>
      <p:sp>
        <p:nvSpPr>
          <p:cNvPr id="1059" name="Google Shape;1059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Next, we’ll demonstrate the following:</a:t>
            </a:r>
            <a:endParaRPr/>
          </a:p>
        </p:txBody>
      </p:sp>
      <p:sp>
        <p:nvSpPr>
          <p:cNvPr id="1060" name="Google Shape;1060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7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Filtering for the cron service.</a:t>
            </a:r>
            <a:endParaRPr/>
          </a:p>
        </p:txBody>
      </p:sp>
      <p:sp>
        <p:nvSpPr>
          <p:cNvPr id="1062" name="Google Shape;1062;p57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Journalctl filtering options</a:t>
            </a:r>
            <a:endParaRPr/>
          </a:p>
        </p:txBody>
      </p:sp>
      <p:sp>
        <p:nvSpPr>
          <p:cNvPr id="1063" name="Google Shape;1063;p57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Viewing cron logs using predefined Strings</a:t>
            </a:r>
            <a:endParaRPr/>
          </a:p>
        </p:txBody>
      </p:sp>
      <p:sp>
        <p:nvSpPr>
          <p:cNvPr id="1064" name="Google Shape;1064;p57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Viewing cron logs by time.</a:t>
            </a:r>
            <a:endParaRPr/>
          </a:p>
        </p:txBody>
      </p:sp>
      <p:sp>
        <p:nvSpPr>
          <p:cNvPr id="1065" name="Google Shape;1065;p57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Formatting the Output with a log management system</a:t>
            </a:r>
            <a:endParaRPr/>
          </a:p>
        </p:txBody>
      </p:sp>
      <p:sp>
        <p:nvSpPr>
          <p:cNvPr id="1066" name="Google Shape;1066;p57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 journalctl logs</a:t>
            </a:r>
            <a:endParaRPr/>
          </a:p>
        </p:txBody>
      </p:sp>
      <p:sp>
        <p:nvSpPr>
          <p:cNvPr id="1067" name="Google Shape;1067;p57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 cron logs with ryslog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5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Journctl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5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Minutes</a:t>
            </a:r>
            <a:endParaRPr/>
          </a:p>
        </p:txBody>
      </p:sp>
      <p:sp>
        <p:nvSpPr>
          <p:cNvPr id="1079" name="Google Shape;1079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5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Filtering Log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journalctl to filter cron logs.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0"/>
          <p:cNvSpPr txBox="1"/>
          <p:nvPr/>
        </p:nvSpPr>
        <p:spPr>
          <a:xfrm>
            <a:off x="2231675" y="3613200"/>
            <a:ext cx="46440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Filtering Log Files</a:t>
            </a:r>
            <a:endParaRPr sz="1800">
              <a:solidFill>
                <a:srgbClr val="99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